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8" r:id="rId2"/>
    <p:sldId id="386" r:id="rId3"/>
    <p:sldId id="387" r:id="rId4"/>
    <p:sldId id="398" r:id="rId5"/>
    <p:sldId id="399" r:id="rId6"/>
    <p:sldId id="388" r:id="rId7"/>
    <p:sldId id="389" r:id="rId8"/>
    <p:sldId id="390" r:id="rId9"/>
    <p:sldId id="391" r:id="rId10"/>
    <p:sldId id="392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1" r:id="rId23"/>
    <p:sldId id="412" r:id="rId24"/>
    <p:sldId id="413" r:id="rId25"/>
    <p:sldId id="414" r:id="rId26"/>
    <p:sldId id="415" r:id="rId27"/>
    <p:sldId id="418" r:id="rId28"/>
    <p:sldId id="419" r:id="rId29"/>
    <p:sldId id="416" r:id="rId30"/>
    <p:sldId id="417" r:id="rId31"/>
    <p:sldId id="420" r:id="rId32"/>
  </p:sldIdLst>
  <p:sldSz cx="12192000" cy="6858000"/>
  <p:notesSz cx="9872663" cy="67913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2209" autoAdjust="0"/>
  </p:normalViewPr>
  <p:slideViewPr>
    <p:cSldViewPr snapToGrid="0">
      <p:cViewPr varScale="1">
        <p:scale>
          <a:sx n="68" d="100"/>
          <a:sy n="68" d="100"/>
        </p:scale>
        <p:origin x="-75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678" y="-72"/>
      </p:cViewPr>
      <p:guideLst>
        <p:guide orient="horz" pos="2139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9086" cy="339567"/>
          </a:xfrm>
          <a:prstGeom prst="rect">
            <a:avLst/>
          </a:prstGeom>
        </p:spPr>
        <p:txBody>
          <a:bodyPr vert="horz" lIns="91774" tIns="45887" rIns="91774" bIns="4588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591248" y="1"/>
            <a:ext cx="4279086" cy="339567"/>
          </a:xfrm>
          <a:prstGeom prst="rect">
            <a:avLst/>
          </a:prstGeom>
        </p:spPr>
        <p:txBody>
          <a:bodyPr vert="horz" lIns="91774" tIns="45887" rIns="91774" bIns="45887" rtlCol="0"/>
          <a:lstStyle>
            <a:lvl1pPr algn="r">
              <a:defRPr sz="1200"/>
            </a:lvl1pPr>
          </a:lstStyle>
          <a:p>
            <a:fld id="{A57C341F-52E9-4EC7-9EAE-16C9FFEBA498}" type="datetimeFigureOut">
              <a:rPr lang="tr-TR" smtClean="0"/>
              <a:pPr/>
              <a:t>01.06.2022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6450668"/>
            <a:ext cx="4279086" cy="339567"/>
          </a:xfrm>
          <a:prstGeom prst="rect">
            <a:avLst/>
          </a:prstGeom>
        </p:spPr>
        <p:txBody>
          <a:bodyPr vert="horz" lIns="91774" tIns="45887" rIns="91774" bIns="4588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591248" y="6450668"/>
            <a:ext cx="4279086" cy="339567"/>
          </a:xfrm>
          <a:prstGeom prst="rect">
            <a:avLst/>
          </a:prstGeom>
        </p:spPr>
        <p:txBody>
          <a:bodyPr vert="horz" lIns="91774" tIns="45887" rIns="91774" bIns="45887" rtlCol="0" anchor="b"/>
          <a:lstStyle>
            <a:lvl1pPr algn="r">
              <a:defRPr sz="1200"/>
            </a:lvl1pPr>
          </a:lstStyle>
          <a:p>
            <a:fld id="{20C128BA-8057-4A6C-A028-BFDF28C5042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862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9086" cy="339567"/>
          </a:xfrm>
          <a:prstGeom prst="rect">
            <a:avLst/>
          </a:prstGeom>
        </p:spPr>
        <p:txBody>
          <a:bodyPr vert="horz" lIns="91774" tIns="45887" rIns="91774" bIns="4588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591248" y="1"/>
            <a:ext cx="4279086" cy="339567"/>
          </a:xfrm>
          <a:prstGeom prst="rect">
            <a:avLst/>
          </a:prstGeom>
        </p:spPr>
        <p:txBody>
          <a:bodyPr vert="horz" lIns="91774" tIns="45887" rIns="91774" bIns="45887" rtlCol="0"/>
          <a:lstStyle>
            <a:lvl1pPr algn="r">
              <a:defRPr sz="1200"/>
            </a:lvl1pPr>
          </a:lstStyle>
          <a:p>
            <a:fld id="{484DE8B8-A081-486A-A789-CA3423604D8F}" type="datetimeFigureOut">
              <a:rPr lang="tr-TR" smtClean="0"/>
              <a:pPr/>
              <a:t>01.06.2022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673350" y="509588"/>
            <a:ext cx="4525963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4" tIns="45887" rIns="91774" bIns="45887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88200" y="3226426"/>
            <a:ext cx="7896265" cy="3056096"/>
          </a:xfrm>
          <a:prstGeom prst="rect">
            <a:avLst/>
          </a:prstGeom>
        </p:spPr>
        <p:txBody>
          <a:bodyPr vert="horz" lIns="91774" tIns="45887" rIns="91774" bIns="45887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6450668"/>
            <a:ext cx="4279086" cy="339567"/>
          </a:xfrm>
          <a:prstGeom prst="rect">
            <a:avLst/>
          </a:prstGeom>
        </p:spPr>
        <p:txBody>
          <a:bodyPr vert="horz" lIns="91774" tIns="45887" rIns="91774" bIns="4588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591248" y="6450668"/>
            <a:ext cx="4279086" cy="339567"/>
          </a:xfrm>
          <a:prstGeom prst="rect">
            <a:avLst/>
          </a:prstGeom>
        </p:spPr>
        <p:txBody>
          <a:bodyPr vert="horz" lIns="91774" tIns="45887" rIns="91774" bIns="45887" rtlCol="0" anchor="b"/>
          <a:lstStyle>
            <a:lvl1pPr algn="r">
              <a:defRPr sz="1200"/>
            </a:lvl1pPr>
          </a:lstStyle>
          <a:p>
            <a:fld id="{A072C801-A1E4-4850-BF91-D912434D75B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76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801-A1E4-4850-BF91-D912434D75B5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090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801-A1E4-4850-BF91-D912434D75B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063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801-A1E4-4850-BF91-D912434D75B5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801-A1E4-4850-BF91-D912434D75B5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801-A1E4-4850-BF91-D912434D75B5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503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801-A1E4-4850-BF91-D912434D75B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1698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801-A1E4-4850-BF91-D912434D75B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2215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801-A1E4-4850-BF91-D912434D75B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874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801-A1E4-4850-BF91-D912434D75B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8051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801-A1E4-4850-BF91-D912434D75B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617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801-A1E4-4850-BF91-D912434D75B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415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801-A1E4-4850-BF91-D912434D75B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259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CE2C-9DB2-4D39-94F0-672461B685E9}" type="datetimeFigureOut">
              <a:rPr lang="tr-TR" smtClean="0"/>
              <a:pPr/>
              <a:t>01.06.2022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0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CE2C-9DB2-4D39-94F0-672461B685E9}" type="datetimeFigureOut">
              <a:rPr lang="tr-TR" smtClean="0"/>
              <a:pPr/>
              <a:t>01.06.2022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30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CE2C-9DB2-4D39-94F0-672461B685E9}" type="datetimeFigureOut">
              <a:rPr lang="tr-TR" smtClean="0"/>
              <a:pPr/>
              <a:t>01.06.2022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28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CE2C-9DB2-4D39-94F0-672461B685E9}" type="datetimeFigureOut">
              <a:rPr lang="tr-TR" smtClean="0"/>
              <a:pPr/>
              <a:t>01.06.2022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09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CE2C-9DB2-4D39-94F0-672461B685E9}" type="datetimeFigureOut">
              <a:rPr lang="tr-TR" smtClean="0"/>
              <a:pPr/>
              <a:t>01.06.2022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5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CE2C-9DB2-4D39-94F0-672461B685E9}" type="datetimeFigureOut">
              <a:rPr lang="tr-TR" smtClean="0"/>
              <a:pPr/>
              <a:t>01.06.2022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32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CE2C-9DB2-4D39-94F0-672461B685E9}" type="datetimeFigureOut">
              <a:rPr lang="tr-TR" smtClean="0"/>
              <a:pPr/>
              <a:t>01.06.2022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47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CE2C-9DB2-4D39-94F0-672461B685E9}" type="datetimeFigureOut">
              <a:rPr lang="tr-TR" smtClean="0"/>
              <a:pPr/>
              <a:t>01.06.2022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24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CE2C-9DB2-4D39-94F0-672461B685E9}" type="datetimeFigureOut">
              <a:rPr lang="tr-TR" smtClean="0"/>
              <a:pPr/>
              <a:t>01.06.2022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06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CE2C-9DB2-4D39-94F0-672461B685E9}" type="datetimeFigureOut">
              <a:rPr lang="tr-TR" smtClean="0"/>
              <a:pPr/>
              <a:t>01.06.2022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21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CE2C-9DB2-4D39-94F0-672461B685E9}" type="datetimeFigureOut">
              <a:rPr lang="tr-TR" smtClean="0"/>
              <a:pPr/>
              <a:t>01.06.2022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99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2CE2C-9DB2-4D39-94F0-672461B685E9}" type="datetimeFigureOut">
              <a:rPr lang="tr-TR" smtClean="0"/>
              <a:pPr/>
              <a:t>01.06.2022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27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Metin kutusu 3"/>
          <p:cNvSpPr txBox="1">
            <a:spLocks noChangeArrowheads="1"/>
          </p:cNvSpPr>
          <p:nvPr/>
        </p:nvSpPr>
        <p:spPr bwMode="auto">
          <a:xfrm>
            <a:off x="6592476" y="4697524"/>
            <a:ext cx="3816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b="1" dirty="0" smtClean="0">
                <a:solidFill>
                  <a:srgbClr val="82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Haziran 2022</a:t>
            </a:r>
            <a:endParaRPr lang="tr-TR" altLang="tr-TR" sz="2000" b="1" dirty="0">
              <a:solidFill>
                <a:srgbClr val="82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2 Başlık"/>
          <p:cNvSpPr txBox="1">
            <a:spLocks/>
          </p:cNvSpPr>
          <p:nvPr/>
        </p:nvSpPr>
        <p:spPr>
          <a:xfrm>
            <a:off x="1043608" y="4697524"/>
            <a:ext cx="7704856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400" b="1" dirty="0">
              <a:solidFill>
                <a:schemeClr val="bg1"/>
              </a:solidFill>
            </a:endParaRPr>
          </a:p>
          <a:p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7" name="Metin kutusu 6"/>
          <p:cNvSpPr txBox="1">
            <a:spLocks noChangeArrowheads="1"/>
          </p:cNvSpPr>
          <p:nvPr/>
        </p:nvSpPr>
        <p:spPr bwMode="auto">
          <a:xfrm>
            <a:off x="5301671" y="4081154"/>
            <a:ext cx="63979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2800" b="1" dirty="0" smtClean="0">
                <a:solidFill>
                  <a:srgbClr val="82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Kırıkkale İl Milli Eğitim </a:t>
            </a:r>
            <a:r>
              <a:rPr lang="tr-TR" altLang="tr-TR" sz="2800" b="1" dirty="0" smtClean="0">
                <a:solidFill>
                  <a:srgbClr val="82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Müdürlüğü</a:t>
            </a:r>
            <a:endParaRPr lang="tr-TR" altLang="tr-TR" sz="2800" b="1" dirty="0">
              <a:solidFill>
                <a:srgbClr val="82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0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838200" y="1528763"/>
            <a:ext cx="10515600" cy="464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tr-TR" sz="2400" dirty="0" smtClean="0"/>
          </a:p>
          <a:p>
            <a:pPr>
              <a:buFont typeface="Wingdings" pitchFamily="2" charset="2"/>
              <a:buChar char="ü"/>
            </a:pPr>
            <a:r>
              <a:rPr lang="tr-TR" sz="2400" dirty="0" smtClean="0"/>
              <a:t> Aylıksız izin onayı olanların başvuruları kabul edilecektir.</a:t>
            </a:r>
          </a:p>
          <a:p>
            <a:pPr>
              <a:buFont typeface="Wingdings" pitchFamily="2" charset="2"/>
              <a:buChar char="ü"/>
            </a:pPr>
            <a:r>
              <a:rPr lang="tr-TR" sz="2400" dirty="0" smtClean="0"/>
              <a:t>İnceleme/soruşturma gereği açıkta olanlar varsa başvuruları kabul edilecektir.</a:t>
            </a:r>
          </a:p>
          <a:p>
            <a:pPr>
              <a:buFont typeface="Wingdings" pitchFamily="2" charset="2"/>
              <a:buChar char="ü"/>
            </a:pPr>
            <a:r>
              <a:rPr lang="tr-TR" sz="2400" dirty="0" smtClean="0"/>
              <a:t>Ders ücreti karşılığı öğretmen olarak çalışmakta olanların başvuruları kabul edilmeyecektir.</a:t>
            </a:r>
            <a:endParaRPr lang="tr-TR" sz="2400" dirty="0" smtClean="0">
              <a:solidFill>
                <a:srgbClr val="C0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400" dirty="0" smtClean="0">
                <a:solidFill>
                  <a:srgbClr val="C00000"/>
                </a:solidFill>
              </a:rPr>
              <a:t>Bakanlığa bağlı resmî eğitim kurumlarında </a:t>
            </a:r>
            <a:r>
              <a:rPr lang="tr-TR" sz="2400" dirty="0" smtClean="0"/>
              <a:t>görev yapan öğretmenler/uzman öğretmenler, eğitim programına </a:t>
            </a:r>
            <a:r>
              <a:rPr lang="tr-TR" sz="2400" u="sng" dirty="0" smtClean="0">
                <a:solidFill>
                  <a:srgbClr val="C00000"/>
                </a:solidFill>
              </a:rPr>
              <a:t>MEBBİS üzerinden </a:t>
            </a:r>
            <a:r>
              <a:rPr lang="tr-TR" sz="2400" dirty="0" smtClean="0"/>
              <a:t>başvuruda bulunacaklardır.</a:t>
            </a:r>
            <a:endParaRPr lang="tr-TR" sz="2400" dirty="0"/>
          </a:p>
        </p:txBody>
      </p:sp>
      <p:sp>
        <p:nvSpPr>
          <p:cNvPr id="4" name="Unvan 5"/>
          <p:cNvSpPr>
            <a:spLocks noGrp="1"/>
          </p:cNvSpPr>
          <p:nvPr>
            <p:ph type="title"/>
          </p:nvPr>
        </p:nvSpPr>
        <p:spPr>
          <a:xfrm>
            <a:off x="1342415" y="188790"/>
            <a:ext cx="10515600" cy="455613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/>
            </a:r>
            <a:br>
              <a:rPr lang="tr-TR" sz="2400" b="1" dirty="0">
                <a:solidFill>
                  <a:schemeClr val="bg1"/>
                </a:solidFill>
              </a:rPr>
            </a:br>
            <a:r>
              <a:rPr lang="tr-TR" sz="2400" dirty="0" smtClean="0"/>
              <a:t>EĞİTİM PROGRAMINA BAŞVURU</a:t>
            </a:r>
            <a:endParaRPr lang="tr-T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6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28700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      BAŞVURULARIN DEĞERLENDİRİLMESİ VE ONAYLANMASI       (01-13 Haziran 2022)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u="sng" dirty="0" smtClean="0">
                <a:solidFill>
                  <a:srgbClr val="C00000"/>
                </a:solidFill>
              </a:rPr>
              <a:t>Başvuruların sırasıyla; </a:t>
            </a:r>
          </a:p>
          <a:p>
            <a:pPr marL="0" indent="0">
              <a:buNone/>
            </a:pPr>
            <a:endParaRPr lang="tr-TR" b="1" u="sng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b="1" u="sng" dirty="0" smtClean="0">
                <a:solidFill>
                  <a:schemeClr val="accent6">
                    <a:lumMod val="50000"/>
                  </a:schemeClr>
                </a:solidFill>
              </a:rPr>
              <a:t>Okul/kurum müdürlüğü!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İlçe millî eğitim müdürlüğü,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İl değerlendirme komisyonunca,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değerlendirilip onaylanması gerekmektedir. 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47783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 smtClean="0"/>
              <a:t>BAŞVURU SONUÇLARININ İLANI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***İl Değerlendirme Komisyonu Tarafından Yapılan Değerlendirme Sonucu 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Şartları Taşıyanların İlanı </a:t>
            </a:r>
            <a:r>
              <a:rPr lang="tr-TR" dirty="0" smtClean="0">
                <a:solidFill>
                  <a:srgbClr val="C00000"/>
                </a:solidFill>
              </a:rPr>
              <a:t>14 Haziran 2022 </a:t>
            </a:r>
            <a:r>
              <a:rPr lang="tr-TR" dirty="0" smtClean="0"/>
              <a:t>tarihinde İl Milli Eğitim Müdürlüğü web sayfasında yayınlanacaktır.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***Eğitim Programına 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katılacakların</a:t>
            </a:r>
            <a:r>
              <a:rPr lang="tr-TR" dirty="0" smtClean="0"/>
              <a:t> listesi Bakanlıkça </a:t>
            </a:r>
            <a:r>
              <a:rPr lang="tr-TR" dirty="0" smtClean="0">
                <a:solidFill>
                  <a:srgbClr val="C00000"/>
                </a:solidFill>
              </a:rPr>
              <a:t>5 Temmuz 2022 </a:t>
            </a:r>
            <a:r>
              <a:rPr lang="tr-TR" dirty="0" smtClean="0"/>
              <a:t>tarihinde duyurulur.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sz="6000" b="1" dirty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algn="ctr">
              <a:buNone/>
            </a:pPr>
            <a:r>
              <a:rPr lang="tr-TR" sz="6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2. BÖLÜM</a:t>
            </a:r>
            <a:endParaRPr lang="tr-TR" sz="60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63561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EĞİTİM PROGRAMI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u="sng" dirty="0" smtClean="0">
                <a:solidFill>
                  <a:srgbClr val="C00000"/>
                </a:solidFill>
              </a:rPr>
              <a:t>Uzman Öğretmenlik Eğitim Programına </a:t>
            </a:r>
            <a:r>
              <a:rPr lang="tr-TR" dirty="0" smtClean="0"/>
              <a:t>göre uzman öğretmen unvanı için 180 saatlik eğitim 18 Temmuz 2022-05 Eylül 2022 tarihleri arasında;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u="sng" dirty="0" smtClean="0">
                <a:solidFill>
                  <a:srgbClr val="C00000"/>
                </a:solidFill>
              </a:rPr>
              <a:t>Başöğretmenlik Eğitim Programına </a:t>
            </a:r>
            <a:r>
              <a:rPr lang="tr-TR" dirty="0" smtClean="0"/>
              <a:t>göre başöğretmen unvanı için 240 saatlik eğitim 18 Temmuz 2022-19 Eylül 2022 tarihleri arasında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Millî Eğitim Bakanlığı Personeli Hizmet İçi Eğitim Yönetmeliği hükümleri çerçevesinde uzaktan eğitim yöntemiyle </a:t>
            </a:r>
            <a:r>
              <a:rPr lang="tr-TR" u="sng" dirty="0" smtClean="0">
                <a:solidFill>
                  <a:srgbClr val="C00000"/>
                </a:solidFill>
              </a:rPr>
              <a:t>Öğretmen Bilişim Ağı (ÖBA) üzerinden</a:t>
            </a:r>
            <a:r>
              <a:rPr lang="tr-TR" dirty="0" smtClean="0"/>
              <a:t> gerçekleştirilecektir. 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563560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EĞİTİM PROGRAMI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 Uzman öğretmenlik/başöğretmenlik eğitimleri belirlenen tarih aralığında olmak üzere </a:t>
            </a:r>
            <a:r>
              <a:rPr lang="tr-TR" u="sng" dirty="0" smtClean="0">
                <a:solidFill>
                  <a:srgbClr val="C00000"/>
                </a:solidFill>
              </a:rPr>
              <a:t>günün her saati erişime açık </a:t>
            </a:r>
            <a:r>
              <a:rPr lang="tr-TR" dirty="0" smtClean="0"/>
              <a:t>tutulacaktır. 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 Ayrıca uzaktan eğitim yöntemiyle erişime açılan her bir eğitim konusunun içeriği </a:t>
            </a:r>
            <a:r>
              <a:rPr lang="tr-TR" u="sng" dirty="0" smtClean="0">
                <a:solidFill>
                  <a:srgbClr val="C00000"/>
                </a:solidFill>
              </a:rPr>
              <a:t>yazılı doküman olarak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ÖBA üzerinden paylaşılacaktır.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*** Sadece yazılı doküman kullanılarak Eğitim Programını tamamlamak mümkün değildir. Eğitim izlenmesi esastır.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534986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EĞİTİM PROGRAMI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FF0000"/>
                </a:solidFill>
              </a:rPr>
              <a:t>*** DİKKAT!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 Uzman öğretmenlik ve başöğretmenlik eğitim programına katılacaklar, ÖBA’ ya giriş yapmaları ve </a:t>
            </a:r>
            <a:r>
              <a:rPr lang="tr-TR" u="sng" dirty="0" smtClean="0">
                <a:solidFill>
                  <a:srgbClr val="C00000"/>
                </a:solidFill>
              </a:rPr>
              <a:t>her bir eğitim konusunu eksiksiz izlemeleri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hâlinde Uzman Öğretmenlik Eğitim Programını/Başöğretmenlik Eğitim Programını tamamlamış olacaktır.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 Eğitim programını </a:t>
            </a:r>
            <a:r>
              <a:rPr lang="tr-TR" u="sng" dirty="0" smtClean="0">
                <a:solidFill>
                  <a:srgbClr val="C00000"/>
                </a:solidFill>
              </a:rPr>
              <a:t>tamamlamayanlar</a:t>
            </a:r>
            <a:r>
              <a:rPr lang="tr-TR" dirty="0" smtClean="0"/>
              <a:t> uzman öğretmen/başöğretmen unvanı için </a:t>
            </a:r>
            <a:r>
              <a:rPr lang="tr-TR" u="sng" dirty="0" smtClean="0">
                <a:solidFill>
                  <a:srgbClr val="C00000"/>
                </a:solidFill>
              </a:rPr>
              <a:t>başvuruda bulunamayacaktır. </a:t>
            </a:r>
            <a:endParaRPr lang="tr-TR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577848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SEMİNER BELGESİ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 Eğitim programını tamamlayanlara seminer belgesi düzenlenecektir.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 Söz konusu seminer belgesi, düzenlendiği tarihi takip eden </a:t>
            </a:r>
            <a:r>
              <a:rPr lang="tr-TR" u="sng" dirty="0" smtClean="0">
                <a:solidFill>
                  <a:srgbClr val="C00000"/>
                </a:solidFill>
              </a:rPr>
              <a:t>üç yıl süreyle</a:t>
            </a:r>
            <a:r>
              <a:rPr lang="tr-TR" dirty="0" smtClean="0"/>
              <a:t> uzman öğretmen/başöğretmen unvanı için yapılacak </a:t>
            </a:r>
            <a:r>
              <a:rPr lang="tr-TR" u="sng" dirty="0" smtClean="0">
                <a:solidFill>
                  <a:srgbClr val="C00000"/>
                </a:solidFill>
              </a:rPr>
              <a:t>başvurularda</a:t>
            </a:r>
            <a:r>
              <a:rPr lang="tr-TR" dirty="0" smtClean="0"/>
              <a:t> geçerli olacaktır. 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algn="ctr">
              <a:buNone/>
            </a:pPr>
            <a:endParaRPr lang="tr-TR" sz="6000" b="1" dirty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algn="ctr">
              <a:buNone/>
            </a:pPr>
            <a:r>
              <a:rPr lang="tr-TR" sz="6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3. BÖLÜM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3000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MESLEKİ GELİŞİM ÇALIŞMALARININ MEBBİS’E YÜKLENMESİ </a:t>
            </a:r>
            <a:br>
              <a:rPr lang="tr-TR" sz="3200" dirty="0" smtClean="0"/>
            </a:br>
            <a:r>
              <a:rPr lang="tr-TR" sz="3200" dirty="0" smtClean="0"/>
              <a:t>(07 Temmuz - 03 Ekim 2022)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Öğretmenlik Kariyer Basamakları Mesleki Gelişim Çalışmaları ve Eğitim Programına İlişkin Yönerge eki EK-2 ve EK-3’te yer alan uzman öğretmenlik/başöğretmenlik mesleki gelişim çalışmalarının yapıldığına ilişkin belgeler </a:t>
            </a:r>
            <a:r>
              <a:rPr lang="tr-TR" b="1" u="sng" dirty="0" smtClean="0">
                <a:solidFill>
                  <a:schemeClr val="accent4">
                    <a:lumMod val="75000"/>
                  </a:schemeClr>
                </a:solidFill>
              </a:rPr>
              <a:t>07 Temmuz 2022 – 03 Ekim 2022 </a:t>
            </a:r>
            <a:r>
              <a:rPr lang="tr-TR" dirty="0" smtClean="0"/>
              <a:t>tarihleri arasında </a:t>
            </a:r>
            <a:r>
              <a:rPr lang="tr-TR" u="sng" dirty="0" smtClean="0">
                <a:solidFill>
                  <a:srgbClr val="C00000"/>
                </a:solidFill>
              </a:rPr>
              <a:t>MEBBİS’ e adaylar tarafından </a:t>
            </a:r>
            <a:r>
              <a:rPr lang="tr-TR" dirty="0" smtClean="0"/>
              <a:t>yüklenecektir.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Mesleki gelişim çalışmaları tablosunda bulunan </a:t>
            </a:r>
            <a:r>
              <a:rPr lang="tr-TR" b="1" u="sng" dirty="0" smtClean="0">
                <a:solidFill>
                  <a:schemeClr val="accent6">
                    <a:lumMod val="75000"/>
                  </a:schemeClr>
                </a:solidFill>
              </a:rPr>
              <a:t>üç alanın en az ikisinden birer çalışma</a:t>
            </a:r>
            <a:r>
              <a:rPr lang="tr-TR" dirty="0" smtClean="0"/>
              <a:t> yapmaları gerekmektedir.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5"/>
          <p:cNvSpPr>
            <a:spLocks noGrp="1"/>
          </p:cNvSpPr>
          <p:nvPr>
            <p:ph type="title"/>
          </p:nvPr>
        </p:nvSpPr>
        <p:spPr>
          <a:xfrm>
            <a:off x="1342415" y="188790"/>
            <a:ext cx="10515600" cy="455613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/>
            </a:r>
            <a:br>
              <a:rPr lang="tr-TR" sz="2400" b="1" dirty="0">
                <a:solidFill>
                  <a:schemeClr val="bg1"/>
                </a:solidFill>
              </a:rPr>
            </a:br>
            <a:r>
              <a:rPr lang="tr-TR" sz="2400" b="1" dirty="0" smtClean="0">
                <a:solidFill>
                  <a:schemeClr val="bg1"/>
                </a:solidFill>
              </a:rPr>
              <a:t>ÖĞRETMEN YETİŞTİRME VE GELİŞTİRME GENEL </a:t>
            </a:r>
            <a:r>
              <a:rPr lang="tr-TR" sz="2400" b="1" dirty="0">
                <a:solidFill>
                  <a:schemeClr val="bg1"/>
                </a:solidFill>
              </a:rPr>
              <a:t>MÜDÜRLÜĞÜ </a:t>
            </a:r>
            <a:br>
              <a:rPr lang="tr-TR" sz="2400" b="1" dirty="0">
                <a:solidFill>
                  <a:schemeClr val="bg1"/>
                </a:solidFill>
              </a:rPr>
            </a:br>
            <a:endParaRPr lang="tr-TR" sz="2400" b="1" dirty="0">
              <a:solidFill>
                <a:schemeClr val="bg1"/>
              </a:solidFill>
            </a:endParaRP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707" y="1141242"/>
            <a:ext cx="8632688" cy="4597089"/>
          </a:xfrm>
        </p:spPr>
      </p:pic>
    </p:spTree>
    <p:extLst>
      <p:ext uri="{BB962C8B-B14F-4D97-AF65-F5344CB8AC3E}">
        <p14:creationId xmlns:p14="http://schemas.microsoft.com/office/powerpoint/2010/main" val="1188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257175"/>
            <a:ext cx="10515600" cy="60007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 smtClean="0"/>
              <a:t>MESLEKİ GELİŞİM ÇALIŞMALARININ MEBBİS’E YÜKLENMESİ </a:t>
            </a:r>
            <a:br>
              <a:rPr lang="tr-TR" sz="3200" dirty="0" smtClean="0"/>
            </a:br>
            <a:r>
              <a:rPr lang="tr-TR" sz="3200" dirty="0" smtClean="0"/>
              <a:t>(07 Temmuz - 03 Ekim 2022)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Adaylar tarafından MEBBİS’ e yüklenen mesleki gelişim çalışmaları aynı tarihler arasında sırasıyla; 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u="sng" dirty="0" smtClean="0">
                <a:solidFill>
                  <a:srgbClr val="C00000"/>
                </a:solidFill>
              </a:rPr>
              <a:t>Okul/kurum müdürlüğü!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 İlçe millî eğitim müdürlüğü,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 İl değerlendirme komisyonunca,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incelenip onaylanacaktır.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214313"/>
            <a:ext cx="10515600" cy="67151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 smtClean="0"/>
              <a:t>YAZILI SINAV BAŞVURULARININ ALINMASI </a:t>
            </a:r>
            <a:br>
              <a:rPr lang="tr-TR" sz="3200" dirty="0" smtClean="0"/>
            </a:br>
            <a:r>
              <a:rPr lang="tr-TR" sz="3200" dirty="0" smtClean="0"/>
              <a:t>(26 EYLÜL- 03 EKİM 2022)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u="sng" dirty="0" smtClean="0">
                <a:solidFill>
                  <a:srgbClr val="C00000"/>
                </a:solidFill>
              </a:rPr>
              <a:t>Uzman öğretmen unvanı için </a:t>
            </a:r>
            <a:r>
              <a:rPr lang="tr-TR" dirty="0" smtClean="0"/>
              <a:t>yapılacak yazılı sınava başvuruda bulunacak öğretmenlerde; </a:t>
            </a:r>
          </a:p>
          <a:p>
            <a:pPr marL="457200" indent="-457200" algn="just">
              <a:buAutoNum type="alphaLcParenR"/>
            </a:pPr>
            <a:r>
              <a:rPr lang="tr-TR" dirty="0" smtClean="0"/>
              <a:t>Yazılı sınav başvuru tarihinin </a:t>
            </a:r>
            <a:r>
              <a:rPr lang="tr-TR" u="sng" dirty="0" smtClean="0">
                <a:solidFill>
                  <a:srgbClr val="C00000"/>
                </a:solidFill>
              </a:rPr>
              <a:t>son günü </a:t>
            </a:r>
            <a:r>
              <a:rPr lang="tr-TR" dirty="0" smtClean="0"/>
              <a:t>(03 Ekim 2022) itibarıyla aday öğretmenlik dâhil öğretmenlikte en az </a:t>
            </a:r>
            <a:r>
              <a:rPr lang="tr-TR" u="sng" dirty="0" smtClean="0">
                <a:solidFill>
                  <a:srgbClr val="C00000"/>
                </a:solidFill>
              </a:rPr>
              <a:t>on yıl </a:t>
            </a:r>
            <a:r>
              <a:rPr lang="tr-TR" dirty="0" smtClean="0"/>
              <a:t>hizmeti bulunmak, </a:t>
            </a:r>
          </a:p>
          <a:p>
            <a:pPr marL="457200" indent="-457200" algn="just">
              <a:buAutoNum type="alphaLcParenR"/>
            </a:pPr>
            <a:r>
              <a:rPr lang="tr-TR" dirty="0" smtClean="0"/>
              <a:t>Öğretmen olarak görev yapıyor olmak, </a:t>
            </a:r>
          </a:p>
          <a:p>
            <a:pPr marL="457200" indent="-457200" algn="just">
              <a:buAutoNum type="alphaLcParenR"/>
            </a:pPr>
            <a:r>
              <a:rPr lang="tr-TR" dirty="0" smtClean="0"/>
              <a:t>Kademe ilerlemesinin durdurulması cezası bulunmamak, </a:t>
            </a:r>
          </a:p>
          <a:p>
            <a:pPr marL="457200" indent="-457200" algn="just">
              <a:buAutoNum type="alphaLcParenR"/>
            </a:pPr>
            <a:r>
              <a:rPr lang="tr-TR" dirty="0" smtClean="0"/>
              <a:t>Öğretmenlerin mesleki gelişimlerine yönelik hazırlanan en az </a:t>
            </a:r>
            <a:r>
              <a:rPr lang="tr-TR" u="sng" dirty="0" smtClean="0">
                <a:solidFill>
                  <a:srgbClr val="C00000"/>
                </a:solidFill>
              </a:rPr>
              <a:t>180 saatlik Uzman Öğretmenlik Eğitim Programını tamamlamış</a:t>
            </a:r>
            <a:r>
              <a:rPr lang="tr-TR" dirty="0" smtClean="0"/>
              <a:t> olmak, </a:t>
            </a:r>
          </a:p>
          <a:p>
            <a:pPr marL="457200" indent="-457200" algn="just">
              <a:buAutoNum type="alphaLcParenR"/>
            </a:pPr>
            <a:r>
              <a:rPr lang="tr-TR" dirty="0" smtClean="0"/>
              <a:t>Uzman Öğretmenlik Mesleki Gelişim Çalışmalarını tamamlamış olmak, </a:t>
            </a:r>
          </a:p>
          <a:p>
            <a:pPr marL="0" indent="0" algn="just">
              <a:buNone/>
            </a:pPr>
            <a:r>
              <a:rPr lang="tr-TR" dirty="0" smtClean="0"/>
              <a:t>şartları aranacaktır. 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3000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YAZILI SINAV BAŞVURULARININ ALINMASI </a:t>
            </a:r>
            <a:br>
              <a:rPr lang="tr-TR" sz="3200" dirty="0" smtClean="0"/>
            </a:br>
            <a:r>
              <a:rPr lang="tr-TR" sz="3200" dirty="0" smtClean="0"/>
              <a:t>(26 EYLÜL- 03 EKİM 2022)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Başöğretmen unvanı için yapılacak yazılı sınava başvuruda bulunacak uzman öğretmenlerde; </a:t>
            </a:r>
          </a:p>
          <a:p>
            <a:pPr marL="457200" indent="-457200" algn="just">
              <a:buAutoNum type="alphaLcParenR"/>
            </a:pPr>
            <a:r>
              <a:rPr lang="tr-TR" dirty="0" smtClean="0"/>
              <a:t>Yazılı sınav başvuru tarihinin </a:t>
            </a:r>
            <a:r>
              <a:rPr lang="tr-TR" u="sng" dirty="0" smtClean="0">
                <a:solidFill>
                  <a:srgbClr val="C00000"/>
                </a:solidFill>
              </a:rPr>
              <a:t>son günü </a:t>
            </a:r>
            <a:r>
              <a:rPr lang="tr-TR" dirty="0" smtClean="0"/>
              <a:t>(03 Ekim 2022) itibarıyla uzman öğretmenlikte en az </a:t>
            </a:r>
            <a:r>
              <a:rPr lang="tr-TR" u="sng" dirty="0" smtClean="0">
                <a:solidFill>
                  <a:srgbClr val="C00000"/>
                </a:solidFill>
              </a:rPr>
              <a:t>on yıl </a:t>
            </a:r>
            <a:r>
              <a:rPr lang="tr-TR" dirty="0" smtClean="0"/>
              <a:t>hizmeti bulunmak, </a:t>
            </a:r>
          </a:p>
          <a:p>
            <a:pPr marL="457200" indent="-457200" algn="just">
              <a:buAutoNum type="alphaLcParenR"/>
            </a:pPr>
            <a:r>
              <a:rPr lang="tr-TR" u="sng" dirty="0" smtClean="0">
                <a:solidFill>
                  <a:srgbClr val="C00000"/>
                </a:solidFill>
              </a:rPr>
              <a:t>Uzman öğretmen olarak görev yapıyor olmak!</a:t>
            </a:r>
          </a:p>
          <a:p>
            <a:pPr marL="457200" indent="-457200" algn="just">
              <a:buAutoNum type="alphaLcParenR"/>
            </a:pPr>
            <a:r>
              <a:rPr lang="tr-TR" dirty="0" smtClean="0"/>
              <a:t>Kademe ilerlemesinin durdurulması cezası bulunmamak,</a:t>
            </a:r>
          </a:p>
          <a:p>
            <a:pPr marL="457200" indent="-457200" algn="just">
              <a:buAutoNum type="alphaLcParenR"/>
            </a:pPr>
            <a:r>
              <a:rPr lang="tr-TR" dirty="0" smtClean="0"/>
              <a:t>Uzman öğretmenlerin mesleki gelişimlerine yönelik hazırlanan en az </a:t>
            </a:r>
            <a:r>
              <a:rPr lang="tr-TR" u="sng" dirty="0" smtClean="0">
                <a:solidFill>
                  <a:srgbClr val="C00000"/>
                </a:solidFill>
              </a:rPr>
              <a:t>240 saatlik Başöğretmenlik Eğitim Programını tamamlamış</a:t>
            </a:r>
            <a:r>
              <a:rPr lang="tr-TR" dirty="0" smtClean="0"/>
              <a:t> olmak,</a:t>
            </a:r>
          </a:p>
          <a:p>
            <a:pPr marL="457200" indent="-457200" algn="just">
              <a:buAutoNum type="alphaLcParenR"/>
            </a:pPr>
            <a:r>
              <a:rPr lang="tr-TR" dirty="0" smtClean="0"/>
              <a:t>Başöğretmenlik Mesleki Gelişim Çalışmalarını tamamlamış olmak, </a:t>
            </a:r>
          </a:p>
          <a:p>
            <a:pPr marL="0" indent="0" algn="just">
              <a:buNone/>
            </a:pPr>
            <a:r>
              <a:rPr lang="tr-TR" dirty="0" smtClean="0"/>
              <a:t>şartları aranacaktır.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1538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YAZILI SINAVDAN MUAFİYET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Lisansüstü eğitimini tamamlayan öğretmenler, uzman öğretmen unvanı için öngörülen; doktora eğitimini tamamlayan uzman öğretmenler ise başöğretmen unvanı için öngörülen yazılı sınavdan muaf tutulacaktır.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*** Yazılı sınavdan muafiyet durumu; Eğitim Programından ve Mesleki Gelişim Çalışmalarından muafiyeti getirmemektedir.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257175"/>
            <a:ext cx="10515600" cy="60007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 smtClean="0"/>
              <a:t>YAZILI SINAV BAŞVURULARININ DEĞERLENDİRİLMESİ</a:t>
            </a:r>
            <a:br>
              <a:rPr lang="tr-TR" sz="3200" dirty="0" smtClean="0"/>
            </a:br>
            <a:r>
              <a:rPr lang="tr-TR" sz="3200" dirty="0" smtClean="0"/>
              <a:t>(26 Eylül- 07 Ekim)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u="sng" dirty="0" smtClean="0">
                <a:solidFill>
                  <a:srgbClr val="C00000"/>
                </a:solidFill>
              </a:rPr>
              <a:t>Başvuruların sırasıyla; </a:t>
            </a:r>
          </a:p>
          <a:p>
            <a:pPr marL="0" indent="0">
              <a:buNone/>
            </a:pPr>
            <a:endParaRPr lang="tr-TR" b="1" u="sng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b="1" u="sng" dirty="0" smtClean="0">
                <a:solidFill>
                  <a:schemeClr val="accent6">
                    <a:lumMod val="50000"/>
                  </a:schemeClr>
                </a:solidFill>
              </a:rPr>
              <a:t>Okul/kurum müdürlüğü!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İlçe millî eğitim müdürlüğü,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İl değerlendirme komisyonunca,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değerlendirilip onaylanması gerekmektedir.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685801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SORULAR VE CEVAPLAR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214438"/>
            <a:ext cx="10515600" cy="49625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Soru 1: Uzman ve Başöğretmenlik sınavı ne zaman yapılacak?</a:t>
            </a:r>
          </a:p>
          <a:p>
            <a:pPr marL="0" indent="0" algn="just">
              <a:buNone/>
            </a:pPr>
            <a:r>
              <a:rPr lang="tr-TR" sz="2400" dirty="0" smtClean="0"/>
              <a:t>Cevap : 19 Kasım 2022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Soru 2: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Yazılı sınav ve Eğitim Programı duyurusu ne zaman yapılacak?</a:t>
            </a:r>
          </a:p>
          <a:p>
            <a:pPr marL="0" indent="0" algn="just">
              <a:buNone/>
            </a:pPr>
            <a:r>
              <a:rPr lang="tr-TR" sz="2400" dirty="0" smtClean="0"/>
              <a:t>Cevap: 18 Mayıs 2022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Soru 3: Eğitim Programına başvurular ne zaman alınacak?</a:t>
            </a:r>
          </a:p>
          <a:p>
            <a:pPr marL="0" indent="0" algn="just">
              <a:buNone/>
            </a:pPr>
            <a:r>
              <a:rPr lang="tr-TR" sz="2400" dirty="0" smtClean="0"/>
              <a:t>Cevap : 1-10 Haziran 2022 tarihleri arasında alınacak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Soru 4: Eğitim Programına kimler başvuru yapabilecek?</a:t>
            </a:r>
          </a:p>
          <a:p>
            <a:pPr marL="0" indent="0" algn="just">
              <a:buNone/>
            </a:pPr>
            <a:r>
              <a:rPr lang="tr-TR" sz="2400" dirty="0" smtClean="0"/>
              <a:t>Cevap : Uzman Öğretmenlik Programına 3 Ekim 2022 tarihi itibariyle adaylık dahil en az 10 yıl hizmeti bulunan öğretmenler, Başöğretmenlik Programına ise 3 Ekim 2022 tarihi itibariyle adaylık dahil en az 10 yıl hizmeti bulunan uzman öğretmenler başvurabilecek.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36353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SORULAR VE CEVAPLAR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57275"/>
            <a:ext cx="10515600" cy="51196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Soru 5: Başvurular nasıl olacak?</a:t>
            </a:r>
          </a:p>
          <a:p>
            <a:pPr marL="0" indent="0" algn="just">
              <a:buNone/>
            </a:pPr>
            <a:r>
              <a:rPr lang="tr-TR" dirty="0" smtClean="0"/>
              <a:t>Cevap : 2 Kademeli olacak.</a:t>
            </a:r>
          </a:p>
          <a:p>
            <a:pPr marL="0" indent="0" algn="just">
              <a:buNone/>
            </a:pPr>
            <a:r>
              <a:rPr lang="tr-TR" dirty="0" smtClean="0"/>
              <a:t>1- Eğitime başvuru</a:t>
            </a:r>
          </a:p>
          <a:p>
            <a:pPr marL="0" indent="0" algn="just">
              <a:buNone/>
            </a:pPr>
            <a:r>
              <a:rPr lang="tr-TR" dirty="0" smtClean="0"/>
              <a:t>2- Yazılı sınava başvuru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Soru 6: Ücretli ve Vekil öğretmenlik 10 yıllık süreye sayılır mı?</a:t>
            </a:r>
          </a:p>
          <a:p>
            <a:pPr marL="0" indent="0" algn="just">
              <a:buNone/>
            </a:pPr>
            <a:r>
              <a:rPr lang="tr-TR" dirty="0" smtClean="0"/>
              <a:t>Cevap : Sayılmaz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Soru 7: Formasyon Yüksek Lisans yerine geçer mi?</a:t>
            </a:r>
          </a:p>
          <a:p>
            <a:pPr marL="0" indent="0" algn="just">
              <a:buNone/>
            </a:pPr>
            <a:r>
              <a:rPr lang="tr-TR" dirty="0" smtClean="0"/>
              <a:t>Cevap : Formasyon Yüksek Lisans yerine geçmez. Diplomada </a:t>
            </a:r>
            <a:r>
              <a:rPr lang="tr-TR" b="1" u="sng" dirty="0" smtClean="0">
                <a:solidFill>
                  <a:srgbClr val="FF0000"/>
                </a:solidFill>
              </a:rPr>
              <a:t>Yüksek Lisans ibaresi </a:t>
            </a:r>
            <a:r>
              <a:rPr lang="tr-TR" dirty="0" smtClean="0"/>
              <a:t>geçmesi gerekir.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Soru 8: Ücretsiz izinde olanlar başvuru yapabilecek mi?</a:t>
            </a:r>
          </a:p>
          <a:p>
            <a:pPr marL="0" indent="0" algn="just">
              <a:buNone/>
            </a:pPr>
            <a:r>
              <a:rPr lang="tr-TR" dirty="0" smtClean="0"/>
              <a:t>Cevap : Evet yapabilecek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42068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SORULAR VE CEVAPLAR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100138"/>
            <a:ext cx="10515600" cy="52911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800" dirty="0" smtClean="0">
                <a:solidFill>
                  <a:srgbClr val="FF0000"/>
                </a:solidFill>
              </a:rPr>
              <a:t>Soru 9: Özel öğretim kurumlarında görev yapmış olanlardan hangileri sayılacaktır?</a:t>
            </a:r>
          </a:p>
          <a:p>
            <a:pPr marL="0" indent="0" algn="just">
              <a:buNone/>
            </a:pPr>
            <a:r>
              <a:rPr lang="tr-TR" sz="1800" dirty="0" smtClean="0"/>
              <a:t>Cevap: Özel öğretim kurumlarında </a:t>
            </a:r>
            <a:r>
              <a:rPr lang="tr-TR" sz="1800" b="1" u="sng" dirty="0" smtClean="0"/>
              <a:t>idareci ve öğretmen statüsünde </a:t>
            </a:r>
            <a:r>
              <a:rPr lang="tr-TR" sz="1800" dirty="0" smtClean="0"/>
              <a:t>görev yapanlar 10 yıllık süreye dahil edilir.</a:t>
            </a:r>
          </a:p>
          <a:p>
            <a:pPr marL="0" indent="0" algn="just">
              <a:buNone/>
            </a:pPr>
            <a:r>
              <a:rPr lang="tr-TR" sz="1800" dirty="0" smtClean="0">
                <a:solidFill>
                  <a:srgbClr val="FF0000"/>
                </a:solidFill>
              </a:rPr>
              <a:t>Soru 10: Sisteme evrakları kim yükleyecek?</a:t>
            </a:r>
          </a:p>
          <a:p>
            <a:pPr marL="0" indent="0" algn="just">
              <a:buNone/>
            </a:pPr>
            <a:r>
              <a:rPr lang="tr-TR" sz="1800" dirty="0" smtClean="0"/>
              <a:t>Cevap : Öğretmen yapacak</a:t>
            </a:r>
          </a:p>
          <a:p>
            <a:pPr marL="0" indent="0" algn="just">
              <a:buNone/>
            </a:pPr>
            <a:r>
              <a:rPr lang="tr-TR" sz="1800" dirty="0" smtClean="0">
                <a:solidFill>
                  <a:srgbClr val="FF0000"/>
                </a:solidFill>
              </a:rPr>
              <a:t>Soru 11:  Mesleki Gelişim çalışmalarında kriter nedir?</a:t>
            </a:r>
          </a:p>
          <a:p>
            <a:pPr marL="0" indent="0" algn="just">
              <a:buNone/>
            </a:pPr>
            <a:r>
              <a:rPr lang="tr-TR" sz="1800" dirty="0" smtClean="0"/>
              <a:t>Cevap: Uzman Öğretmenlik için Mesleki Gelişim çalışması Ek-2 tablosunda bulunan 3 alanda toplamda 2 çalışma, </a:t>
            </a:r>
          </a:p>
          <a:p>
            <a:pPr marL="0" indent="0" algn="just">
              <a:buNone/>
            </a:pPr>
            <a:r>
              <a:rPr lang="tr-TR" sz="1800" dirty="0" smtClean="0"/>
              <a:t>Başöğretmenlik için Mesleki Gelişim çalışması Ek-3 tablosunda 3 tablosunda bulunan 3 alanda toplamda 2 çalışma, yapması gerekir.</a:t>
            </a:r>
          </a:p>
          <a:p>
            <a:pPr marL="0" indent="0" algn="just">
              <a:buNone/>
            </a:pPr>
            <a:r>
              <a:rPr lang="tr-TR" sz="1800" dirty="0" smtClean="0">
                <a:solidFill>
                  <a:srgbClr val="FF0000"/>
                </a:solidFill>
              </a:rPr>
              <a:t>Soru 12: Mesleki gelişim çalışmaları yüz yüze mi yoksa uzaktan mı olacak?</a:t>
            </a:r>
          </a:p>
          <a:p>
            <a:pPr marL="0" indent="0" algn="just">
              <a:buNone/>
            </a:pPr>
            <a:r>
              <a:rPr lang="tr-TR" sz="1800" dirty="0" smtClean="0"/>
              <a:t>Cevap : Eğitimler ÖBA üzerinden online olacak.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49261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SORULAR VE CEVAPLAR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171575"/>
            <a:ext cx="10515600" cy="51435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Soru 13: 10 yıllık süreye askerlik, asker öğretmenlik ve ücretli öğretmenlik dahil edilir mi?</a:t>
            </a:r>
          </a:p>
          <a:p>
            <a:pPr marL="0" indent="0" algn="just">
              <a:buNone/>
            </a:pPr>
            <a:r>
              <a:rPr lang="tr-TR" sz="2000" dirty="0" smtClean="0"/>
              <a:t>Cevap: Asker öğretmenlikte; temel askerliği dışında kalan askerlik süresi dahil edilir. Ancak kısa dönem diye tabir edilen askerlik ve ücretli öğretmenlik süreye dahil edilmez.</a:t>
            </a:r>
          </a:p>
          <a:p>
            <a:pPr marL="0" indent="0" algn="just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Soru 14: Ek-2 ve Ek-3 için belgeler ibraz edilecek mi?</a:t>
            </a:r>
          </a:p>
          <a:p>
            <a:pPr marL="0" indent="0" algn="just">
              <a:buNone/>
            </a:pPr>
            <a:r>
              <a:rPr lang="tr-TR" sz="2000" dirty="0" smtClean="0"/>
              <a:t>Cevap : Okul Müdürlüğüne ibraz edilecek, Okul Müdürleri de okulda evrakları dosya halinde saklayacak.</a:t>
            </a:r>
          </a:p>
          <a:p>
            <a:pPr marL="0" indent="0" algn="just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Soru 15:Ek-2 ve Ek-3 için belgeler ibraz edemeyenle sınava girebilecek mi?</a:t>
            </a:r>
          </a:p>
          <a:p>
            <a:pPr marL="0" indent="0" algn="just">
              <a:buNone/>
            </a:pPr>
            <a:r>
              <a:rPr lang="tr-TR" sz="2000" dirty="0" smtClean="0"/>
              <a:t>Cevap: Belge ibraz edemeyenler sınava giremeyecek.</a:t>
            </a:r>
          </a:p>
          <a:p>
            <a:pPr marL="0" indent="0" algn="just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Soru 16: Uzman öğretmenlik sınavından muaf olmak için Yüksek lisansın Tezli veya Tezsiz olma durumu?</a:t>
            </a:r>
          </a:p>
          <a:p>
            <a:pPr marL="0" indent="0" algn="just">
              <a:buNone/>
            </a:pPr>
            <a:r>
              <a:rPr lang="tr-TR" sz="2000" dirty="0" smtClean="0"/>
              <a:t>Cevap : Tezli veya tezsiz olması </a:t>
            </a:r>
            <a:r>
              <a:rPr lang="tr-TR" sz="2000" dirty="0" err="1" smtClean="0"/>
              <a:t>farketmez</a:t>
            </a:r>
            <a:r>
              <a:rPr lang="tr-TR" sz="2000" dirty="0" smtClean="0"/>
              <a:t>. </a:t>
            </a:r>
            <a:endParaRPr lang="tr-TR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7783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SORULAR VE CEVAPLAR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800" dirty="0" smtClean="0">
                <a:solidFill>
                  <a:srgbClr val="FF0000"/>
                </a:solidFill>
              </a:rPr>
              <a:t>Soru 17: Yüksek Lisanlı olanlar sınavdan muaf mıdır?</a:t>
            </a:r>
          </a:p>
          <a:p>
            <a:pPr marL="0" indent="0" algn="just">
              <a:buNone/>
            </a:pPr>
            <a:r>
              <a:rPr lang="tr-TR" sz="1800" dirty="0" smtClean="0"/>
              <a:t>Cevap : Evet ama Eğitim programındaki eğitimleri almak zorundadır.</a:t>
            </a:r>
          </a:p>
          <a:p>
            <a:pPr marL="0" indent="0" algn="just">
              <a:buNone/>
            </a:pPr>
            <a:r>
              <a:rPr lang="tr-TR" sz="1800" dirty="0" smtClean="0">
                <a:solidFill>
                  <a:srgbClr val="FF0000"/>
                </a:solidFill>
              </a:rPr>
              <a:t>Soru 18: Sınavda baraj var mı?</a:t>
            </a:r>
          </a:p>
          <a:p>
            <a:pPr marL="0" indent="0" algn="just">
              <a:buNone/>
            </a:pPr>
            <a:r>
              <a:rPr lang="tr-TR" sz="1800" dirty="0" smtClean="0"/>
              <a:t>Cevap : Evet. 100 üzerinden 70 alan başarılı sayılır.</a:t>
            </a:r>
          </a:p>
          <a:p>
            <a:pPr marL="0" indent="0" algn="just">
              <a:buNone/>
            </a:pPr>
            <a:r>
              <a:rPr lang="tr-TR" sz="1800" dirty="0" smtClean="0">
                <a:solidFill>
                  <a:srgbClr val="FF0000"/>
                </a:solidFill>
              </a:rPr>
              <a:t>Soru 19: Yöneticiler bu sınava girebilecek mi?,</a:t>
            </a:r>
          </a:p>
          <a:p>
            <a:pPr marL="0" indent="0" algn="just">
              <a:buNone/>
            </a:pPr>
            <a:r>
              <a:rPr lang="tr-TR" sz="1800" dirty="0" smtClean="0"/>
              <a:t>Cevap : Eğitim kurumu Müdürü,Müdür Başyardımcısı,Müdür Yardımcısı şartları taşıması halinde sınava girebilecek.</a:t>
            </a:r>
          </a:p>
          <a:p>
            <a:pPr marL="0" indent="0" algn="just">
              <a:buNone/>
            </a:pPr>
            <a:r>
              <a:rPr lang="tr-TR" sz="1800" dirty="0" smtClean="0">
                <a:solidFill>
                  <a:srgbClr val="FF0000"/>
                </a:solidFill>
              </a:rPr>
              <a:t>Soru 20: Özel okuldaki süreler 10 yıla dahil midir?</a:t>
            </a:r>
          </a:p>
          <a:p>
            <a:pPr marL="0" indent="0" algn="just">
              <a:buNone/>
            </a:pPr>
            <a:r>
              <a:rPr lang="tr-TR" sz="1800" dirty="0" smtClean="0"/>
              <a:t>Cevap : Öğretmen veya idareci statüsünde görev yapmışsa dahil edilir.</a:t>
            </a:r>
          </a:p>
          <a:p>
            <a:pPr marL="0" indent="0" algn="just">
              <a:buNone/>
            </a:pPr>
            <a:r>
              <a:rPr lang="tr-TR" sz="1800" dirty="0" smtClean="0">
                <a:solidFill>
                  <a:srgbClr val="FF0000"/>
                </a:solidFill>
              </a:rPr>
              <a:t>Soru 21: Uzman öğretmenlik Eğitim programını ve Başöğretmenlik Eğitim programını bitirenlere sertifika verilecek mi?</a:t>
            </a:r>
          </a:p>
          <a:p>
            <a:pPr marL="0" indent="0" algn="just">
              <a:buNone/>
            </a:pPr>
            <a:r>
              <a:rPr lang="tr-TR" sz="1800" dirty="0" smtClean="0"/>
              <a:t>Cevap : Sertifika verilecek ve 3 yıl süreyle geçerli olacak.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838200" y="1300163"/>
            <a:ext cx="10515600" cy="4876800"/>
          </a:xfrm>
        </p:spPr>
        <p:txBody>
          <a:bodyPr>
            <a:normAutofit/>
          </a:bodyPr>
          <a:lstStyle/>
          <a:p>
            <a:pPr algn="just"/>
            <a:endParaRPr lang="tr-TR" sz="2600" dirty="0" smtClean="0"/>
          </a:p>
          <a:p>
            <a:pPr algn="just"/>
            <a:r>
              <a:rPr lang="tr-TR" dirty="0" smtClean="0"/>
              <a:t>MEBBİS kayıtlarındaki bilgilerinde güncellenme yapılması gereken öğretmenlerin taleplerinin düzeltmeye esas belgeleriyle okul müdürlüklerince başvurularının alınması.</a:t>
            </a:r>
          </a:p>
          <a:p>
            <a:pPr algn="just"/>
            <a:r>
              <a:rPr lang="tr-TR" dirty="0" smtClean="0"/>
              <a:t>İlçe Milli Eğitim Müdürlüğü Öğretmenlik Kariyer Basamakları İnceleme Komisyonlarınca taleplerin değerlendirilmesi.</a:t>
            </a:r>
          </a:p>
          <a:p>
            <a:pPr algn="just"/>
            <a:r>
              <a:rPr lang="tr-TR" dirty="0" smtClean="0"/>
              <a:t>İlçe Müdürlüklerince yetkileri dahilinde yapılabilecek düzeltmelerin yapılması, yapılamayacak durumda olanların incelenmek ve Bakanlığa gönderilmek üzere İl Milli Eğitim Müdürlüğü Öğretmen Yetiştirme Şubesi’ne gönderilmesi. </a:t>
            </a:r>
            <a:endParaRPr lang="tr-TR" dirty="0"/>
          </a:p>
        </p:txBody>
      </p:sp>
      <p:sp>
        <p:nvSpPr>
          <p:cNvPr id="4" name="Unvan 5"/>
          <p:cNvSpPr>
            <a:spLocks noGrp="1"/>
          </p:cNvSpPr>
          <p:nvPr>
            <p:ph type="title"/>
          </p:nvPr>
        </p:nvSpPr>
        <p:spPr>
          <a:xfrm>
            <a:off x="1342415" y="0"/>
            <a:ext cx="10515600" cy="957264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/>
            </a:r>
            <a:br>
              <a:rPr lang="tr-TR" sz="2400" b="1" dirty="0">
                <a:solidFill>
                  <a:schemeClr val="bg1"/>
                </a:solidFill>
              </a:rPr>
            </a:br>
            <a:r>
              <a:rPr lang="tr-TR" sz="3200" dirty="0" smtClean="0"/>
              <a:t>MEBBİS KAYITLARININ GÜNCELLENMESİ </a:t>
            </a:r>
            <a:br>
              <a:rPr lang="tr-TR" sz="3200" dirty="0" smtClean="0"/>
            </a:br>
            <a:r>
              <a:rPr lang="tr-TR" sz="3200" dirty="0" smtClean="0"/>
              <a:t>(23-30 Mayıs 2022)</a:t>
            </a:r>
            <a:r>
              <a:rPr lang="tr-TR" sz="2400" b="1" dirty="0">
                <a:solidFill>
                  <a:schemeClr val="bg1"/>
                </a:solidFill>
              </a:rPr>
              <a:t/>
            </a:r>
            <a:br>
              <a:rPr lang="tr-TR" sz="2400" b="1" dirty="0">
                <a:solidFill>
                  <a:schemeClr val="bg1"/>
                </a:solidFill>
              </a:rPr>
            </a:br>
            <a:endParaRPr lang="tr-T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6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06423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SORULAR VE CEVAPLAR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52487" y="1214438"/>
            <a:ext cx="10515600" cy="50053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Soru 22: Uzman öğretmenlik/Başöğretmenlik Mesleki gelişim çalışmalarını ne zaman MEBBİS e yükleyecekler?</a:t>
            </a:r>
          </a:p>
          <a:p>
            <a:pPr marL="0" indent="0" algn="just">
              <a:buNone/>
            </a:pPr>
            <a:r>
              <a:rPr lang="tr-TR" sz="2000" dirty="0" smtClean="0"/>
              <a:t>Cevap: 7 Temmuz-3 Ekim 2022 tarihleri arasında</a:t>
            </a:r>
            <a:endParaRPr lang="tr-TR" sz="2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Soru 23: Uzman öğretmenlik için </a:t>
            </a:r>
            <a:r>
              <a:rPr lang="tr-TR" sz="2000" dirty="0" err="1" smtClean="0">
                <a:solidFill>
                  <a:srgbClr val="FF0000"/>
                </a:solidFill>
              </a:rPr>
              <a:t>Eba</a:t>
            </a:r>
            <a:r>
              <a:rPr lang="tr-TR" sz="2000" dirty="0" smtClean="0">
                <a:solidFill>
                  <a:srgbClr val="FF0000"/>
                </a:solidFill>
              </a:rPr>
              <a:t>, </a:t>
            </a:r>
            <a:r>
              <a:rPr lang="tr-TR" sz="2000" dirty="0" err="1" smtClean="0">
                <a:solidFill>
                  <a:srgbClr val="FF0000"/>
                </a:solidFill>
              </a:rPr>
              <a:t>Öba</a:t>
            </a:r>
            <a:r>
              <a:rPr lang="tr-TR" sz="2000" dirty="0" smtClean="0">
                <a:solidFill>
                  <a:srgbClr val="FF0000"/>
                </a:solidFill>
              </a:rPr>
              <a:t> ve yüz yüze alınan hizmet içi eğitimler sayılır mı?</a:t>
            </a:r>
          </a:p>
          <a:p>
            <a:pPr marL="0" indent="0" algn="just">
              <a:buNone/>
            </a:pPr>
            <a:r>
              <a:rPr lang="tr-TR" sz="2000" dirty="0" smtClean="0"/>
              <a:t>Cevap: Evet sayılır.</a:t>
            </a:r>
          </a:p>
          <a:p>
            <a:pPr marL="0" indent="0" algn="just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Soru 24: Yargı kararı gereği Uzman öğretmen olanlar başöğretmenliğe başvurularında 10 yıllık süre hesabında yargı kararı tarihi mi ? yoksa belge tarihi mi esas alınacak?</a:t>
            </a:r>
          </a:p>
          <a:p>
            <a:pPr marL="0" indent="0" algn="just">
              <a:buNone/>
            </a:pPr>
            <a:r>
              <a:rPr lang="tr-TR" sz="2000" dirty="0" smtClean="0"/>
              <a:t>Cevap: Yargı kararı tarihi esas alınacak.</a:t>
            </a:r>
          </a:p>
          <a:p>
            <a:pPr marL="0" indent="0" algn="just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Soru 25: Üniversitelerden veya özel kuruluşlardan alınan hizmet içi belgeler geçerli midir?</a:t>
            </a:r>
          </a:p>
          <a:p>
            <a:pPr marL="0" indent="0" algn="just">
              <a:buNone/>
            </a:pPr>
            <a:r>
              <a:rPr lang="tr-TR" sz="2000" dirty="0" smtClean="0"/>
              <a:t>Cevap:  Öğretmen Yetiştirme ve Geliştirme Genel Müdürlüğü Merkezi/Mahalli hizmet içi olması gerekir.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30638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SORULAR VE CEVAPLAR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Soru 26: Uzman / Başöğretmenlik sınavı her yıl yapılacak mı?</a:t>
            </a:r>
          </a:p>
          <a:p>
            <a:pPr marL="0" indent="0" algn="just">
              <a:buNone/>
            </a:pPr>
            <a:r>
              <a:rPr lang="tr-TR" sz="2400" dirty="0" smtClean="0"/>
              <a:t>Cevap: ÖYGM uzman öğretmenlik ve başöğretmenlik için </a:t>
            </a:r>
            <a:r>
              <a:rPr lang="tr-TR" sz="2400" b="1" dirty="0" smtClean="0"/>
              <a:t>ayrı ayrı </a:t>
            </a:r>
            <a:r>
              <a:rPr lang="tr-TR" sz="2400" dirty="0" smtClean="0"/>
              <a:t>olmak üzere yılda </a:t>
            </a:r>
            <a:r>
              <a:rPr lang="tr-TR" sz="2400" b="1" dirty="0" smtClean="0"/>
              <a:t>bir</a:t>
            </a:r>
            <a:r>
              <a:rPr lang="tr-TR" sz="2400" dirty="0" smtClean="0"/>
              <a:t> defa yapılacak.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Soru 27: Uzman öğretmen/başöğretmen </a:t>
            </a:r>
            <a:r>
              <a:rPr lang="tr-TR" sz="2400" dirty="0" err="1" smtClean="0">
                <a:solidFill>
                  <a:srgbClr val="FF0000"/>
                </a:solidFill>
              </a:rPr>
              <a:t>ünvanı</a:t>
            </a:r>
            <a:r>
              <a:rPr lang="tr-TR" sz="2400" dirty="0" smtClean="0">
                <a:solidFill>
                  <a:srgbClr val="FF0000"/>
                </a:solidFill>
              </a:rPr>
              <a:t> verilenlere ne zaman eğitim öğretim tazminatı hak kazanır? Ayrıca derece alır mı?</a:t>
            </a:r>
          </a:p>
          <a:p>
            <a:pPr marL="0" indent="0" algn="just">
              <a:buNone/>
            </a:pPr>
            <a:r>
              <a:rPr lang="tr-TR" sz="2400" dirty="0" smtClean="0"/>
              <a:t>Cevap : Sertifikanın düzenlendiği tarihi takip eden ay başından itibaren unvanları için öngörülen eğitim öğretim tazminatı ödenir ve her unvan için ayrı ayrı olmak üzere bir derece verilir.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sz="6000" b="1" dirty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algn="ctr">
              <a:buNone/>
            </a:pPr>
            <a:r>
              <a:rPr lang="tr-TR" sz="6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1. BÖLÜM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Unvan 5"/>
          <p:cNvSpPr>
            <a:spLocks noGrp="1"/>
          </p:cNvSpPr>
          <p:nvPr>
            <p:ph type="title"/>
          </p:nvPr>
        </p:nvSpPr>
        <p:spPr>
          <a:xfrm>
            <a:off x="1342415" y="188790"/>
            <a:ext cx="10515600" cy="455613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/>
            </a:r>
            <a:br>
              <a:rPr lang="tr-TR" sz="2400" b="1" dirty="0">
                <a:solidFill>
                  <a:schemeClr val="bg1"/>
                </a:solidFill>
              </a:rPr>
            </a:br>
            <a:endParaRPr lang="tr-T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0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838200" y="1214438"/>
            <a:ext cx="10515600" cy="4962525"/>
          </a:xfrm>
        </p:spPr>
        <p:txBody>
          <a:bodyPr>
            <a:normAutofit/>
          </a:bodyPr>
          <a:lstStyle/>
          <a:p>
            <a:pPr algn="just"/>
            <a:endParaRPr lang="tr-TR" sz="2600" dirty="0" smtClean="0"/>
          </a:p>
          <a:p>
            <a:pPr marL="0" indent="0" algn="just">
              <a:buNone/>
            </a:pPr>
            <a:r>
              <a:rPr lang="tr-TR" u="sng" dirty="0" smtClean="0">
                <a:solidFill>
                  <a:srgbClr val="C00000"/>
                </a:solidFill>
              </a:rPr>
              <a:t>Bakanlığa bağlı resmî eğitim kurumlarında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görev yapan öğretmenlerden/uzman öğretmenlerden eğitim programı ile yazılı sınava başvuruda bulunanların başvuru şartlarını taşıyıp taşımadıkları, </a:t>
            </a:r>
          </a:p>
          <a:p>
            <a:pPr marL="0" indent="0" algn="just">
              <a:buNone/>
            </a:pPr>
            <a:r>
              <a:rPr lang="tr-TR" dirty="0" smtClean="0"/>
              <a:t>   Sırasıyla;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b="1" u="sng" dirty="0" smtClean="0">
                <a:solidFill>
                  <a:schemeClr val="accent6">
                    <a:lumMod val="75000"/>
                  </a:schemeClr>
                </a:solidFill>
              </a:rPr>
              <a:t>Okul/kurum müdürlüğü</a:t>
            </a:r>
            <a:r>
              <a:rPr lang="tr-TR" dirty="0" smtClean="0"/>
              <a:t>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İlçe millî eğitim müdürlüğünün onayından sonra</a:t>
            </a:r>
            <a:r>
              <a:rPr lang="tr-TR" b="1" dirty="0" smtClean="0">
                <a:solidFill>
                  <a:srgbClr val="FF0000"/>
                </a:solidFill>
              </a:rPr>
              <a:t>!!!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İllerde oluşturulan «İl Değerlendirme Komisyonu» tarafından değerlendirilecektir.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Unvan 5"/>
          <p:cNvSpPr>
            <a:spLocks noGrp="1"/>
          </p:cNvSpPr>
          <p:nvPr>
            <p:ph type="title"/>
          </p:nvPr>
        </p:nvSpPr>
        <p:spPr>
          <a:xfrm>
            <a:off x="856641" y="0"/>
            <a:ext cx="10515600" cy="1028700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/>
            </a:r>
            <a:br>
              <a:rPr lang="tr-TR" sz="2400" b="1" dirty="0">
                <a:solidFill>
                  <a:schemeClr val="bg1"/>
                </a:solidFill>
              </a:rPr>
            </a:br>
            <a:r>
              <a:rPr lang="tr-TR" sz="3200" dirty="0" smtClean="0"/>
              <a:t>EĞİTİM PROGRAMINA BAŞVURULARIN ALINMASI</a:t>
            </a:r>
            <a:br>
              <a:rPr lang="tr-TR" sz="3200" dirty="0" smtClean="0"/>
            </a:br>
            <a:r>
              <a:rPr lang="tr-TR" sz="3200" dirty="0" smtClean="0"/>
              <a:t>(01-10 Haziran 2022)</a:t>
            </a:r>
            <a:r>
              <a:rPr lang="tr-TR" sz="2400" b="1" dirty="0">
                <a:solidFill>
                  <a:schemeClr val="bg1"/>
                </a:solidFill>
              </a:rPr>
              <a:t/>
            </a:r>
            <a:br>
              <a:rPr lang="tr-TR" sz="2400" b="1" dirty="0">
                <a:solidFill>
                  <a:schemeClr val="bg1"/>
                </a:solidFill>
              </a:rPr>
            </a:br>
            <a:endParaRPr lang="tr-T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42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/>
              <a:t>Özel öğretim kurumları ile Bakanlığımız dışındaki kamu kurumlarında görev yapan öğretmenlerden/uzman öğretmenlerden eğitim programı ve yazılı sınava başvuruda bulunacakların başvuruları;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smtClean="0"/>
              <a:t> </a:t>
            </a:r>
            <a:r>
              <a:rPr lang="tr-TR" sz="2400" b="1" u="sng" dirty="0" smtClean="0">
                <a:solidFill>
                  <a:srgbClr val="FF0000"/>
                </a:solidFill>
              </a:rPr>
              <a:t>Özel öğretim kurumlarında görev yapanlar </a:t>
            </a:r>
            <a:r>
              <a:rPr lang="tr-TR" sz="2400" dirty="0" smtClean="0"/>
              <a:t>bakımından Özel Öğretim Kurumları Genel Müdürlüğünce,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u="sng" dirty="0" smtClean="0">
                <a:solidFill>
                  <a:srgbClr val="FF0000"/>
                </a:solidFill>
              </a:rPr>
              <a:t> Bakanlığımız dışındaki kamu kurumlarında görev yapanlar </a:t>
            </a:r>
            <a:r>
              <a:rPr lang="tr-TR" sz="2400" dirty="0" smtClean="0"/>
              <a:t>bakımından ise görev yaptıkları kurumlarca, yapılacak planlama doğrultusunda alınacaktır.</a:t>
            </a:r>
          </a:p>
          <a:p>
            <a:endParaRPr lang="tr-TR" dirty="0"/>
          </a:p>
        </p:txBody>
      </p:sp>
      <p:sp>
        <p:nvSpPr>
          <p:cNvPr id="4" name="Unvan 5"/>
          <p:cNvSpPr>
            <a:spLocks noGrp="1"/>
          </p:cNvSpPr>
          <p:nvPr>
            <p:ph type="title"/>
          </p:nvPr>
        </p:nvSpPr>
        <p:spPr>
          <a:xfrm>
            <a:off x="1342415" y="188790"/>
            <a:ext cx="10515600" cy="455613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/>
            </a:r>
            <a:br>
              <a:rPr lang="tr-TR" sz="2400" b="1" dirty="0">
                <a:solidFill>
                  <a:schemeClr val="bg1"/>
                </a:solidFill>
              </a:rPr>
            </a:br>
            <a:r>
              <a:rPr lang="tr-TR" sz="3200" dirty="0" smtClean="0"/>
              <a:t>EĞİTİM PROGRAMINA BAŞVURULARIN ALINMASI</a:t>
            </a:r>
            <a:br>
              <a:rPr lang="tr-TR" sz="3200" dirty="0" smtClean="0"/>
            </a:br>
            <a:r>
              <a:rPr lang="tr-TR" sz="3200" dirty="0" smtClean="0"/>
              <a:t>(01-10 Haziran 2022)</a:t>
            </a:r>
            <a:endParaRPr lang="tr-T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8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u="sng" dirty="0" smtClean="0">
                <a:solidFill>
                  <a:srgbClr val="FF0000"/>
                </a:solidFill>
              </a:rPr>
              <a:t>DİKKAT!</a:t>
            </a:r>
          </a:p>
          <a:p>
            <a:pPr marL="0" indent="0" algn="just">
              <a:buNone/>
            </a:pPr>
            <a:endParaRPr lang="tr-TR" sz="2400" b="1" u="sng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400" dirty="0" smtClean="0"/>
              <a:t> Başvuruda bulunacakların, elektronik ortamda meydana gelebilecek veya oluşabilecek diğer aksaklıkları göz önüne bulundurarak, başvurularını </a:t>
            </a:r>
            <a:r>
              <a:rPr lang="tr-TR" sz="2400" b="1" u="sng" dirty="0" smtClean="0">
                <a:solidFill>
                  <a:srgbClr val="C00000"/>
                </a:solidFill>
              </a:rPr>
              <a:t>son güne bırakmamaları</a:t>
            </a:r>
            <a:r>
              <a:rPr lang="tr-TR" sz="2400" dirty="0" smtClean="0">
                <a:solidFill>
                  <a:srgbClr val="C00000"/>
                </a:solidFill>
              </a:rPr>
              <a:t> </a:t>
            </a:r>
            <a:r>
              <a:rPr lang="tr-TR" sz="2400" dirty="0" smtClean="0"/>
              <a:t>uygun olacaktır. </a:t>
            </a:r>
            <a:endParaRPr lang="tr-TR" sz="2400" b="1" u="sng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  <p:sp>
        <p:nvSpPr>
          <p:cNvPr id="4" name="Unvan 5"/>
          <p:cNvSpPr>
            <a:spLocks noGrp="1"/>
          </p:cNvSpPr>
          <p:nvPr>
            <p:ph type="title"/>
          </p:nvPr>
        </p:nvSpPr>
        <p:spPr>
          <a:xfrm>
            <a:off x="1170965" y="203077"/>
            <a:ext cx="10515600" cy="455613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/>
            </a:r>
            <a:br>
              <a:rPr lang="tr-TR" sz="2400" b="1" dirty="0">
                <a:solidFill>
                  <a:schemeClr val="bg1"/>
                </a:solidFill>
              </a:rPr>
            </a:br>
            <a:r>
              <a:rPr lang="tr-TR" sz="3200" dirty="0" smtClean="0"/>
              <a:t>EĞİTİM PROGRAMINA BAŞVURULARIN ALINMASI</a:t>
            </a:r>
            <a:br>
              <a:rPr lang="tr-TR" sz="3200" dirty="0" smtClean="0"/>
            </a:br>
            <a:r>
              <a:rPr lang="tr-TR" sz="3200" dirty="0" smtClean="0"/>
              <a:t>(01-10 Haziran 2022)</a:t>
            </a:r>
            <a:endParaRPr lang="tr-T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u="sng" dirty="0" smtClean="0">
                <a:solidFill>
                  <a:schemeClr val="accent6">
                    <a:lumMod val="50000"/>
                  </a:schemeClr>
                </a:solidFill>
              </a:rPr>
              <a:t>Uzman Öğretmenlik </a:t>
            </a:r>
            <a:r>
              <a:rPr lang="tr-TR" dirty="0" smtClean="0"/>
              <a:t>Eğitim Programına yazılı sınava başvuru tarihinin son günü olan </a:t>
            </a:r>
            <a:r>
              <a:rPr lang="tr-TR" b="1" u="sng" dirty="0" smtClean="0">
                <a:solidFill>
                  <a:srgbClr val="C00000"/>
                </a:solidFill>
              </a:rPr>
              <a:t>03 Ekim 2022 </a:t>
            </a:r>
            <a:r>
              <a:rPr lang="tr-TR" dirty="0" smtClean="0"/>
              <a:t>tarihi itibarıyla </a:t>
            </a:r>
            <a:r>
              <a:rPr lang="tr-TR" b="1" u="sng" dirty="0" smtClean="0">
                <a:solidFill>
                  <a:srgbClr val="C00000"/>
                </a:solidFill>
              </a:rPr>
              <a:t>en az on yıl hizmeti </a:t>
            </a:r>
            <a:r>
              <a:rPr lang="tr-TR" dirty="0" smtClean="0"/>
              <a:t>bulunan öğretmenler;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 </a:t>
            </a:r>
            <a:r>
              <a:rPr lang="tr-TR" u="sng" dirty="0" smtClean="0">
                <a:solidFill>
                  <a:schemeClr val="accent6">
                    <a:lumMod val="50000"/>
                  </a:schemeClr>
                </a:solidFill>
              </a:rPr>
              <a:t>Başöğretmenlik</a:t>
            </a:r>
            <a:r>
              <a:rPr lang="tr-TR" dirty="0" smtClean="0"/>
              <a:t> Eğitim Programına ise yazılı sınava başvuru tarihinin son günü olan </a:t>
            </a:r>
            <a:r>
              <a:rPr lang="tr-TR" b="1" u="sng" dirty="0" smtClean="0">
                <a:solidFill>
                  <a:srgbClr val="C00000"/>
                </a:solidFill>
              </a:rPr>
              <a:t>03 Ekim 2022 </a:t>
            </a:r>
            <a:r>
              <a:rPr lang="tr-TR" dirty="0" smtClean="0"/>
              <a:t>tarihi itibarıyla </a:t>
            </a:r>
            <a:r>
              <a:rPr lang="tr-TR" b="1" u="sng" dirty="0" smtClean="0">
                <a:solidFill>
                  <a:srgbClr val="C00000"/>
                </a:solidFill>
              </a:rPr>
              <a:t>uzman öğretmenlikte en az on yıl hizmeti </a:t>
            </a:r>
            <a:r>
              <a:rPr lang="tr-TR" dirty="0" smtClean="0"/>
              <a:t>bulunan uzman öğretmenler başvuruda bulunabilecektir. </a:t>
            </a:r>
            <a:endParaRPr lang="tr-TR" dirty="0"/>
          </a:p>
        </p:txBody>
      </p:sp>
      <p:sp>
        <p:nvSpPr>
          <p:cNvPr id="4" name="Unvan 5"/>
          <p:cNvSpPr>
            <a:spLocks noGrp="1"/>
          </p:cNvSpPr>
          <p:nvPr>
            <p:ph type="title"/>
          </p:nvPr>
        </p:nvSpPr>
        <p:spPr>
          <a:xfrm>
            <a:off x="1157288" y="0"/>
            <a:ext cx="10700727" cy="757238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/>
            </a:r>
            <a:br>
              <a:rPr lang="tr-TR" sz="2400" b="1" dirty="0">
                <a:solidFill>
                  <a:schemeClr val="bg1"/>
                </a:solidFill>
              </a:rPr>
            </a:br>
            <a:r>
              <a:rPr lang="tr-TR" sz="2400" dirty="0" smtClean="0"/>
              <a:t>EĞİTİM PROGRAMINA BAŞVURUDA BULUNACAKLARDA ARANACAK ŞARTLAR</a:t>
            </a:r>
            <a:endParaRPr lang="tr-T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1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sz="2400" dirty="0" smtClean="0"/>
              <a:t>EĞİTİM PROGRAMINA BAŞVURULARDA </a:t>
            </a:r>
            <a:r>
              <a:rPr lang="tr-TR" sz="2400" b="1" u="sng" dirty="0" smtClean="0">
                <a:solidFill>
                  <a:srgbClr val="C00000"/>
                </a:solidFill>
              </a:rPr>
              <a:t>SADECE 10 YILLIK </a:t>
            </a:r>
            <a:r>
              <a:rPr lang="tr-TR" sz="2400" dirty="0" smtClean="0"/>
              <a:t>SÜRENİN DOLUP DOLMADIĞINA BAKILACAK!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400" dirty="0" smtClean="0"/>
              <a:t> BAŞÖĞRETMENLİĞE BAŞVURU YAPAN ÖĞRETMENLERİN MUTLAKA UZMAN ÖĞRETMENLİK BELGELERİNİN GEÇERLİLİĞİ VE DÜZENLENME TARİHLERİ KONTROL EDİLECEK!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400" dirty="0" smtClean="0"/>
              <a:t> ÖZEL ÖĞRETİM KURUMLARINDA GÖREV YAPAN ÖĞRETMEN OLARAK GÖREV YAPTIKLARI SÜRELER İLGİLİ ŞUBELERCE MEBBİS KAYITLARINDAN KONTROL EDİLECEK!</a:t>
            </a:r>
          </a:p>
          <a:p>
            <a:endParaRPr lang="tr-TR" dirty="0"/>
          </a:p>
        </p:txBody>
      </p:sp>
      <p:sp>
        <p:nvSpPr>
          <p:cNvPr id="4" name="Unvan 5"/>
          <p:cNvSpPr>
            <a:spLocks noGrp="1"/>
          </p:cNvSpPr>
          <p:nvPr>
            <p:ph type="title"/>
          </p:nvPr>
        </p:nvSpPr>
        <p:spPr>
          <a:xfrm>
            <a:off x="1342415" y="188790"/>
            <a:ext cx="10515600" cy="455613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/>
            </a:r>
            <a:br>
              <a:rPr lang="tr-TR" sz="2400" b="1" dirty="0">
                <a:solidFill>
                  <a:schemeClr val="bg1"/>
                </a:solidFill>
              </a:rPr>
            </a:br>
            <a:r>
              <a:rPr lang="tr-TR" sz="2400" dirty="0" smtClean="0"/>
              <a:t>EĞİTİM PROGRAMINA BAŞVURUDA BULUNACAKLARDA ARANACAK ŞARTLAR</a:t>
            </a:r>
            <a:endParaRPr lang="tr-T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8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2859</TotalTime>
  <Words>1629</Words>
  <Application>Microsoft Office PowerPoint</Application>
  <PresentationFormat>Özel</PresentationFormat>
  <Paragraphs>192</Paragraphs>
  <Slides>31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Office Teması</vt:lpstr>
      <vt:lpstr>PowerPoint Sunusu</vt:lpstr>
      <vt:lpstr> ÖĞRETMEN YETİŞTİRME VE GELİŞTİRME GENEL MÜDÜRLÜĞÜ  </vt:lpstr>
      <vt:lpstr> MEBBİS KAYITLARININ GÜNCELLENMESİ  (23-30 Mayıs 2022) </vt:lpstr>
      <vt:lpstr> </vt:lpstr>
      <vt:lpstr> EĞİTİM PROGRAMINA BAŞVURULARIN ALINMASI (01-10 Haziran 2022) </vt:lpstr>
      <vt:lpstr> EĞİTİM PROGRAMINA BAŞVURULARIN ALINMASI (01-10 Haziran 2022)</vt:lpstr>
      <vt:lpstr> EĞİTİM PROGRAMINA BAŞVURULARIN ALINMASI (01-10 Haziran 2022)</vt:lpstr>
      <vt:lpstr> EĞİTİM PROGRAMINA BAŞVURUDA BULUNACAKLARDA ARANACAK ŞARTLAR</vt:lpstr>
      <vt:lpstr> EĞİTİM PROGRAMINA BAŞVURUDA BULUNACAKLARDA ARANACAK ŞARTLAR</vt:lpstr>
      <vt:lpstr> EĞİTİM PROGRAMINA BAŞVURU</vt:lpstr>
      <vt:lpstr>      BAŞVURULARIN DEĞERLENDİRİLMESİ VE ONAYLANMASI       (01-13 Haziran 2022)</vt:lpstr>
      <vt:lpstr>BAŞVURU SONUÇLARININ İLANI</vt:lpstr>
      <vt:lpstr>PowerPoint Sunusu</vt:lpstr>
      <vt:lpstr>EĞİTİM PROGRAMI</vt:lpstr>
      <vt:lpstr>EĞİTİM PROGRAMI</vt:lpstr>
      <vt:lpstr>EĞİTİM PROGRAMI</vt:lpstr>
      <vt:lpstr>SEMİNER BELGESİ</vt:lpstr>
      <vt:lpstr>PowerPoint Sunusu</vt:lpstr>
      <vt:lpstr>MESLEKİ GELİŞİM ÇALIŞMALARININ MEBBİS’E YÜKLENMESİ  (07 Temmuz - 03 Ekim 2022)</vt:lpstr>
      <vt:lpstr>MESLEKİ GELİŞİM ÇALIŞMALARININ MEBBİS’E YÜKLENMESİ  (07 Temmuz - 03 Ekim 2022)</vt:lpstr>
      <vt:lpstr>YAZILI SINAV BAŞVURULARININ ALINMASI  (26 EYLÜL- 03 EKİM 2022)</vt:lpstr>
      <vt:lpstr>YAZILI SINAV BAŞVURULARININ ALINMASI  (26 EYLÜL- 03 EKİM 2022)</vt:lpstr>
      <vt:lpstr>YAZILI SINAVDAN MUAFİYET</vt:lpstr>
      <vt:lpstr>YAZILI SINAV BAŞVURULARININ DEĞERLENDİRİLMESİ (26 Eylül- 07 Ekim)</vt:lpstr>
      <vt:lpstr>SORULAR VE CEVAPLAR</vt:lpstr>
      <vt:lpstr>SORULAR VE CEVAPLAR</vt:lpstr>
      <vt:lpstr>SORULAR VE CEVAPLAR</vt:lpstr>
      <vt:lpstr>SORULAR VE CEVAPLAR</vt:lpstr>
      <vt:lpstr>SORULAR VE CEVAPLAR</vt:lpstr>
      <vt:lpstr>SORULAR VE CEVAPLAR</vt:lpstr>
      <vt:lpstr>SORULAR VE CEVAPLAR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 BAYRAK</dc:creator>
  <cp:lastModifiedBy>müdür</cp:lastModifiedBy>
  <cp:revision>494</cp:revision>
  <cp:lastPrinted>2022-06-01T11:38:31Z</cp:lastPrinted>
  <dcterms:created xsi:type="dcterms:W3CDTF">2016-03-01T07:59:13Z</dcterms:created>
  <dcterms:modified xsi:type="dcterms:W3CDTF">2022-06-01T12:27:41Z</dcterms:modified>
</cp:coreProperties>
</file>